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5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RBIS" initials="I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533" autoAdjust="0"/>
  </p:normalViewPr>
  <p:slideViewPr>
    <p:cSldViewPr>
      <p:cViewPr>
        <p:scale>
          <a:sx n="73" d="100"/>
          <a:sy n="73" d="100"/>
        </p:scale>
        <p:origin x="-92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247FF4-CB0B-4BF0-A79A-7FEB4157DA13}" type="doc">
      <dgm:prSet loTypeId="urn:microsoft.com/office/officeart/2005/8/layout/equation2" loCatId="process" qsTypeId="urn:microsoft.com/office/officeart/2005/8/quickstyle/simple1" qsCatId="simple" csTypeId="urn:microsoft.com/office/officeart/2005/8/colors/accent1_2" csCatId="accent1" phldr="1"/>
      <dgm:spPr/>
    </dgm:pt>
    <dgm:pt modelId="{075BD821-E0C3-4472-8B7E-92277F518F87}">
      <dgm:prSet phldrT="[Текст]" custT="1"/>
      <dgm:spPr/>
      <dgm:t>
        <a:bodyPr/>
        <a:lstStyle/>
        <a:p>
          <a:r>
            <a:rPr lang="ru-RU" sz="1400" b="1" i="1" dirty="0" smtClean="0"/>
            <a:t>Если на остановке много людей, не становись в первый ряд. Тебя случайно могут толкнуть под колёса.</a:t>
          </a:r>
          <a:endParaRPr lang="ru-RU" sz="1400" b="1" i="1" dirty="0"/>
        </a:p>
      </dgm:t>
    </dgm:pt>
    <dgm:pt modelId="{F7EB1A6B-215A-441B-8FF1-E79A5075C4F8}" type="parTrans" cxnId="{CF422B07-837C-4D57-8D1C-ED8C330C240E}">
      <dgm:prSet/>
      <dgm:spPr/>
      <dgm:t>
        <a:bodyPr/>
        <a:lstStyle/>
        <a:p>
          <a:endParaRPr lang="ru-RU"/>
        </a:p>
      </dgm:t>
    </dgm:pt>
    <dgm:pt modelId="{1B91BC38-C50C-40FC-82F7-2AFD81657721}" type="sibTrans" cxnId="{CF422B07-837C-4D57-8D1C-ED8C330C240E}">
      <dgm:prSet/>
      <dgm:spPr/>
      <dgm:t>
        <a:bodyPr/>
        <a:lstStyle/>
        <a:p>
          <a:endParaRPr lang="ru-RU"/>
        </a:p>
      </dgm:t>
    </dgm:pt>
    <dgm:pt modelId="{E5A26A5D-2E99-46D3-8C9C-1621B92AF118}">
      <dgm:prSet phldrT="[Текст]" custT="1"/>
      <dgm:spPr/>
      <dgm:t>
        <a:bodyPr/>
        <a:lstStyle/>
        <a:p>
          <a:r>
            <a:rPr lang="ru-RU" sz="1400" b="1" i="1" dirty="0" smtClean="0"/>
            <a:t>Во время посадки сначала подожди, пока выйдут пассажиры, а потом спокойно войди сам.</a:t>
          </a:r>
          <a:endParaRPr lang="ru-RU" sz="1400" b="1" i="1" dirty="0"/>
        </a:p>
      </dgm:t>
    </dgm:pt>
    <dgm:pt modelId="{72681A70-9B17-45FF-AF1A-548CE9B05898}" type="parTrans" cxnId="{E413EBA0-986B-45AB-9F6E-23281CE593B9}">
      <dgm:prSet/>
      <dgm:spPr/>
      <dgm:t>
        <a:bodyPr/>
        <a:lstStyle/>
        <a:p>
          <a:endParaRPr lang="ru-RU"/>
        </a:p>
      </dgm:t>
    </dgm:pt>
    <dgm:pt modelId="{F722676D-D2B4-43A8-ACD1-DB6606E5EED6}" type="sibTrans" cxnId="{E413EBA0-986B-45AB-9F6E-23281CE593B9}">
      <dgm:prSet/>
      <dgm:spPr/>
      <dgm:t>
        <a:bodyPr/>
        <a:lstStyle/>
        <a:p>
          <a:endParaRPr lang="ru-RU"/>
        </a:p>
      </dgm:t>
    </dgm:pt>
    <dgm:pt modelId="{33ECC620-F018-4419-8B4B-1E3D2D6B6BFC}" type="pres">
      <dgm:prSet presAssocID="{2A247FF4-CB0B-4BF0-A79A-7FEB4157DA13}" presName="Name0" presStyleCnt="0">
        <dgm:presLayoutVars>
          <dgm:dir/>
          <dgm:resizeHandles val="exact"/>
        </dgm:presLayoutVars>
      </dgm:prSet>
      <dgm:spPr/>
    </dgm:pt>
    <dgm:pt modelId="{FD4D1618-DF16-4EAC-AF22-46138887C42B}" type="pres">
      <dgm:prSet presAssocID="{2A247FF4-CB0B-4BF0-A79A-7FEB4157DA13}" presName="vNodes" presStyleCnt="0"/>
      <dgm:spPr/>
    </dgm:pt>
    <dgm:pt modelId="{45C45FB1-E9ED-43F2-9B62-DDEA6467238E}" type="pres">
      <dgm:prSet presAssocID="{075BD821-E0C3-4472-8B7E-92277F518F87}" presName="node" presStyleLbl="node1" presStyleIdx="0" presStyleCnt="2" custScaleX="195090" custLinFactNeighborX="-4210" custLinFactNeighborY="21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F7B7C-22C9-415A-AC89-277CF3A27A51}" type="pres">
      <dgm:prSet presAssocID="{2A247FF4-CB0B-4BF0-A79A-7FEB4157DA13}" presName="sibTransLast" presStyleLbl="sibTrans2D1" presStyleIdx="0" presStyleCnt="1" custLinFactNeighborX="-10200" custLinFactNeighborY="-6321"/>
      <dgm:spPr/>
      <dgm:t>
        <a:bodyPr/>
        <a:lstStyle/>
        <a:p>
          <a:endParaRPr lang="ru-RU"/>
        </a:p>
      </dgm:t>
    </dgm:pt>
    <dgm:pt modelId="{D10923BA-063B-4BBD-8C0C-846F42A59534}" type="pres">
      <dgm:prSet presAssocID="{2A247FF4-CB0B-4BF0-A79A-7FEB4157DA1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7BF9E807-D134-46F9-B476-20EDDAAA0DF2}" type="pres">
      <dgm:prSet presAssocID="{2A247FF4-CB0B-4BF0-A79A-7FEB4157DA13}" presName="lastNode" presStyleLbl="node1" presStyleIdx="1" presStyleCnt="2" custScaleX="202464" custScaleY="109191" custLinFactNeighborX="-2447" custLinFactNeighborY="-2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08E9C4-6A6B-468F-A865-2D4ADE1F2554}" type="presOf" srcId="{E5A26A5D-2E99-46D3-8C9C-1621B92AF118}" destId="{7BF9E807-D134-46F9-B476-20EDDAAA0DF2}" srcOrd="0" destOrd="0" presId="urn:microsoft.com/office/officeart/2005/8/layout/equation2"/>
    <dgm:cxn modelId="{2D2DF74F-9704-46B7-95FC-A406C2964D42}" type="presOf" srcId="{1B91BC38-C50C-40FC-82F7-2AFD81657721}" destId="{D10923BA-063B-4BBD-8C0C-846F42A59534}" srcOrd="1" destOrd="0" presId="urn:microsoft.com/office/officeart/2005/8/layout/equation2"/>
    <dgm:cxn modelId="{76D24A5E-B60A-49AA-907B-DF47EB55426F}" type="presOf" srcId="{075BD821-E0C3-4472-8B7E-92277F518F87}" destId="{45C45FB1-E9ED-43F2-9B62-DDEA6467238E}" srcOrd="0" destOrd="0" presId="urn:microsoft.com/office/officeart/2005/8/layout/equation2"/>
    <dgm:cxn modelId="{02BFB2BC-B0E4-4441-B795-653B3B684E5E}" type="presOf" srcId="{1B91BC38-C50C-40FC-82F7-2AFD81657721}" destId="{058F7B7C-22C9-415A-AC89-277CF3A27A51}" srcOrd="0" destOrd="0" presId="urn:microsoft.com/office/officeart/2005/8/layout/equation2"/>
    <dgm:cxn modelId="{E413EBA0-986B-45AB-9F6E-23281CE593B9}" srcId="{2A247FF4-CB0B-4BF0-A79A-7FEB4157DA13}" destId="{E5A26A5D-2E99-46D3-8C9C-1621B92AF118}" srcOrd="1" destOrd="0" parTransId="{72681A70-9B17-45FF-AF1A-548CE9B05898}" sibTransId="{F722676D-D2B4-43A8-ACD1-DB6606E5EED6}"/>
    <dgm:cxn modelId="{44BD0579-2151-4665-B580-8C901972AA5C}" type="presOf" srcId="{2A247FF4-CB0B-4BF0-A79A-7FEB4157DA13}" destId="{33ECC620-F018-4419-8B4B-1E3D2D6B6BFC}" srcOrd="0" destOrd="0" presId="urn:microsoft.com/office/officeart/2005/8/layout/equation2"/>
    <dgm:cxn modelId="{CF422B07-837C-4D57-8D1C-ED8C330C240E}" srcId="{2A247FF4-CB0B-4BF0-A79A-7FEB4157DA13}" destId="{075BD821-E0C3-4472-8B7E-92277F518F87}" srcOrd="0" destOrd="0" parTransId="{F7EB1A6B-215A-441B-8FF1-E79A5075C4F8}" sibTransId="{1B91BC38-C50C-40FC-82F7-2AFD81657721}"/>
    <dgm:cxn modelId="{39353C58-7E17-443F-8ECE-176D7D145BE4}" type="presParOf" srcId="{33ECC620-F018-4419-8B4B-1E3D2D6B6BFC}" destId="{FD4D1618-DF16-4EAC-AF22-46138887C42B}" srcOrd="0" destOrd="0" presId="urn:microsoft.com/office/officeart/2005/8/layout/equation2"/>
    <dgm:cxn modelId="{F30C92A3-C10A-4745-A098-C84E9AB30AFB}" type="presParOf" srcId="{FD4D1618-DF16-4EAC-AF22-46138887C42B}" destId="{45C45FB1-E9ED-43F2-9B62-DDEA6467238E}" srcOrd="0" destOrd="0" presId="urn:microsoft.com/office/officeart/2005/8/layout/equation2"/>
    <dgm:cxn modelId="{5390FB28-7AF9-41D4-85E1-A28BDEDA3E7E}" type="presParOf" srcId="{33ECC620-F018-4419-8B4B-1E3D2D6B6BFC}" destId="{058F7B7C-22C9-415A-AC89-277CF3A27A51}" srcOrd="1" destOrd="0" presId="urn:microsoft.com/office/officeart/2005/8/layout/equation2"/>
    <dgm:cxn modelId="{7B0246BF-1A5C-4472-A6EA-BAF7D417368F}" type="presParOf" srcId="{058F7B7C-22C9-415A-AC89-277CF3A27A51}" destId="{D10923BA-063B-4BBD-8C0C-846F42A59534}" srcOrd="0" destOrd="0" presId="urn:microsoft.com/office/officeart/2005/8/layout/equation2"/>
    <dgm:cxn modelId="{C196EDB5-40A2-4D11-BD6F-F79E37802435}" type="presParOf" srcId="{33ECC620-F018-4419-8B4B-1E3D2D6B6BFC}" destId="{7BF9E807-D134-46F9-B476-20EDDAAA0DF2}" srcOrd="2" destOrd="0" presId="urn:microsoft.com/office/officeart/2005/8/layout/equation2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CBB4D7-3A5C-4809-8284-173074E663F6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827DAE-16BC-41FC-8B6E-2057B0B7EE40}">
      <dgm:prSet/>
      <dgm:spPr/>
      <dgm:t>
        <a:bodyPr/>
        <a:lstStyle/>
        <a:p>
          <a:pPr rtl="0"/>
          <a:r>
            <a:rPr lang="ru-RU" b="1" i="1" dirty="0" smtClean="0"/>
            <a:t>После посадки заплати за проезд или предъяви проездной билет. Бесплатно ездят дети до 7 лет.</a:t>
          </a:r>
          <a:endParaRPr lang="ru-RU" b="1" i="1" dirty="0"/>
        </a:p>
      </dgm:t>
    </dgm:pt>
    <dgm:pt modelId="{7EF29456-99E8-47E6-9797-6B6614BBEC30}" type="parTrans" cxnId="{C8BFCE98-E87F-432D-BC01-82767D122BA3}">
      <dgm:prSet/>
      <dgm:spPr/>
      <dgm:t>
        <a:bodyPr/>
        <a:lstStyle/>
        <a:p>
          <a:endParaRPr lang="ru-RU"/>
        </a:p>
      </dgm:t>
    </dgm:pt>
    <dgm:pt modelId="{2160A0F1-70E0-43F8-9D50-0C94AC3A3DA4}" type="sibTrans" cxnId="{C8BFCE98-E87F-432D-BC01-82767D122BA3}">
      <dgm:prSet/>
      <dgm:spPr/>
      <dgm:t>
        <a:bodyPr/>
        <a:lstStyle/>
        <a:p>
          <a:endParaRPr lang="ru-RU"/>
        </a:p>
      </dgm:t>
    </dgm:pt>
    <dgm:pt modelId="{9ACB996F-3AFB-4716-A31F-311BEC1A7A69}" type="pres">
      <dgm:prSet presAssocID="{5CCBB4D7-3A5C-4809-8284-173074E663F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67B046-086C-4E52-95BD-A6EF07750FDA}" type="pres">
      <dgm:prSet presAssocID="{F8827DAE-16BC-41FC-8B6E-2057B0B7EE40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BCA66E-8280-457C-AF2C-6A72611F4512}" type="presOf" srcId="{F8827DAE-16BC-41FC-8B6E-2057B0B7EE40}" destId="{AC67B046-086C-4E52-95BD-A6EF07750FDA}" srcOrd="0" destOrd="0" presId="urn:microsoft.com/office/officeart/2005/8/layout/equation1"/>
    <dgm:cxn modelId="{644B2E6A-AC9A-45B0-BE99-27716F46E52F}" type="presOf" srcId="{5CCBB4D7-3A5C-4809-8284-173074E663F6}" destId="{9ACB996F-3AFB-4716-A31F-311BEC1A7A69}" srcOrd="0" destOrd="0" presId="urn:microsoft.com/office/officeart/2005/8/layout/equation1"/>
    <dgm:cxn modelId="{C8BFCE98-E87F-432D-BC01-82767D122BA3}" srcId="{5CCBB4D7-3A5C-4809-8284-173074E663F6}" destId="{F8827DAE-16BC-41FC-8B6E-2057B0B7EE40}" srcOrd="0" destOrd="0" parTransId="{7EF29456-99E8-47E6-9797-6B6614BBEC30}" sibTransId="{2160A0F1-70E0-43F8-9D50-0C94AC3A3DA4}"/>
    <dgm:cxn modelId="{5D2ADCAD-3F8F-47D7-A6FE-FDA9801C35AB}" type="presParOf" srcId="{9ACB996F-3AFB-4716-A31F-311BEC1A7A69}" destId="{AC67B046-086C-4E52-95BD-A6EF07750FDA}" srcOrd="0" destOrd="0" presId="urn:microsoft.com/office/officeart/2005/8/layout/equatio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D2DCE0-979B-4867-9126-216DAF47E975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9E1D32-1FEE-400D-9632-ADEA27D7CF2C}">
      <dgm:prSet custT="1"/>
      <dgm:spPr/>
      <dgm:t>
        <a:bodyPr/>
        <a:lstStyle/>
        <a:p>
          <a:pPr rtl="0"/>
          <a:r>
            <a:rPr lang="ru-RU" sz="2400" b="1" i="1" dirty="0" smtClean="0"/>
            <a:t>Уступай</a:t>
          </a:r>
          <a:r>
            <a:rPr lang="ru-RU" sz="2400" b="1" i="1" baseline="0" dirty="0" smtClean="0"/>
            <a:t> место инвалидам, пожилым людям, женщинам с маленькими детьми.</a:t>
          </a:r>
          <a:endParaRPr lang="ru-RU" sz="2400" b="1" i="1" dirty="0"/>
        </a:p>
      </dgm:t>
    </dgm:pt>
    <dgm:pt modelId="{C485F06A-48F2-445D-9EEB-B7C8DFC3A29E}" type="parTrans" cxnId="{6482EAA3-2A07-435E-B50E-7853C2DCD3B9}">
      <dgm:prSet/>
      <dgm:spPr/>
      <dgm:t>
        <a:bodyPr/>
        <a:lstStyle/>
        <a:p>
          <a:endParaRPr lang="ru-RU"/>
        </a:p>
      </dgm:t>
    </dgm:pt>
    <dgm:pt modelId="{BAB1F25C-4345-48E8-AB94-61380FBB891F}" type="sibTrans" cxnId="{6482EAA3-2A07-435E-B50E-7853C2DCD3B9}">
      <dgm:prSet/>
      <dgm:spPr/>
      <dgm:t>
        <a:bodyPr/>
        <a:lstStyle/>
        <a:p>
          <a:endParaRPr lang="ru-RU"/>
        </a:p>
      </dgm:t>
    </dgm:pt>
    <dgm:pt modelId="{73680BE0-B742-4681-9F7D-46FC92CDFC5D}" type="pres">
      <dgm:prSet presAssocID="{41D2DCE0-979B-4867-9126-216DAF47E97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416CCE-E417-4EB3-9681-9AA4E577900B}" type="pres">
      <dgm:prSet presAssocID="{299E1D32-1FEE-400D-9632-ADEA27D7CF2C}" presName="node" presStyleLbl="node1" presStyleIdx="0" presStyleCnt="1" custScaleY="105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189E7A-F247-42FA-B065-36BF0A0B559B}" type="presOf" srcId="{41D2DCE0-979B-4867-9126-216DAF47E975}" destId="{73680BE0-B742-4681-9F7D-46FC92CDFC5D}" srcOrd="0" destOrd="0" presId="urn:microsoft.com/office/officeart/2005/8/layout/equation1"/>
    <dgm:cxn modelId="{DC27094A-3BF2-4D71-8B55-2BC5099CE49B}" type="presOf" srcId="{299E1D32-1FEE-400D-9632-ADEA27D7CF2C}" destId="{E0416CCE-E417-4EB3-9681-9AA4E577900B}" srcOrd="0" destOrd="0" presId="urn:microsoft.com/office/officeart/2005/8/layout/equation1"/>
    <dgm:cxn modelId="{6482EAA3-2A07-435E-B50E-7853C2DCD3B9}" srcId="{41D2DCE0-979B-4867-9126-216DAF47E975}" destId="{299E1D32-1FEE-400D-9632-ADEA27D7CF2C}" srcOrd="0" destOrd="0" parTransId="{C485F06A-48F2-445D-9EEB-B7C8DFC3A29E}" sibTransId="{BAB1F25C-4345-48E8-AB94-61380FBB891F}"/>
    <dgm:cxn modelId="{7729C10E-F3AD-416D-B153-A24D200E3572}" type="presParOf" srcId="{73680BE0-B742-4681-9F7D-46FC92CDFC5D}" destId="{E0416CCE-E417-4EB3-9681-9AA4E577900B}" srcOrd="0" destOrd="0" presId="urn:microsoft.com/office/officeart/2005/8/layout/equation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4CD2C0-1CD5-4C8A-9121-EB32555BE38C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0AF17C-6961-4410-B30C-10DC897233F6}">
      <dgm:prSet/>
      <dgm:spPr/>
      <dgm:t>
        <a:bodyPr/>
        <a:lstStyle/>
        <a:p>
          <a:pPr rtl="0"/>
          <a:r>
            <a:rPr lang="ru-RU" b="1" i="1" dirty="0" smtClean="0"/>
            <a:t>Не высовывайся и не выставляй руки в открытые окна.</a:t>
          </a:r>
          <a:endParaRPr lang="ru-RU" b="1" i="1" dirty="0"/>
        </a:p>
      </dgm:t>
    </dgm:pt>
    <dgm:pt modelId="{4879FC22-91DF-4642-8C2C-C3F58F481206}" type="parTrans" cxnId="{CC958810-875D-4892-8D3E-2C688BFE3CDA}">
      <dgm:prSet/>
      <dgm:spPr/>
      <dgm:t>
        <a:bodyPr/>
        <a:lstStyle/>
        <a:p>
          <a:endParaRPr lang="ru-RU"/>
        </a:p>
      </dgm:t>
    </dgm:pt>
    <dgm:pt modelId="{0B0DBE28-E756-43C0-9872-95D6C795B75B}" type="sibTrans" cxnId="{CC958810-875D-4892-8D3E-2C688BFE3CDA}">
      <dgm:prSet/>
      <dgm:spPr/>
      <dgm:t>
        <a:bodyPr/>
        <a:lstStyle/>
        <a:p>
          <a:endParaRPr lang="ru-RU"/>
        </a:p>
      </dgm:t>
    </dgm:pt>
    <dgm:pt modelId="{E10A9C3F-564A-4CAC-B68D-8621EE9BE9D8}" type="pres">
      <dgm:prSet presAssocID="{654CD2C0-1CD5-4C8A-9121-EB32555BE38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9648C2-5C66-4579-A141-687F6CD151D3}" type="pres">
      <dgm:prSet presAssocID="{EB0AF17C-6961-4410-B30C-10DC897233F6}" presName="node" presStyleLbl="node1" presStyleIdx="0" presStyleCnt="1" custScaleX="100000" custScaleY="93207" custLinFactNeighborX="-8696" custLinFactNeighborY="-18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FD31CD0-3A79-46B2-8DFD-E8841DB0186F}" type="presOf" srcId="{EB0AF17C-6961-4410-B30C-10DC897233F6}" destId="{CF9648C2-5C66-4579-A141-687F6CD151D3}" srcOrd="0" destOrd="0" presId="urn:microsoft.com/office/officeart/2005/8/layout/equation1"/>
    <dgm:cxn modelId="{CC958810-875D-4892-8D3E-2C688BFE3CDA}" srcId="{654CD2C0-1CD5-4C8A-9121-EB32555BE38C}" destId="{EB0AF17C-6961-4410-B30C-10DC897233F6}" srcOrd="0" destOrd="0" parTransId="{4879FC22-91DF-4642-8C2C-C3F58F481206}" sibTransId="{0B0DBE28-E756-43C0-9872-95D6C795B75B}"/>
    <dgm:cxn modelId="{92DFF64B-FFD5-412A-AEA5-31198D1C6D58}" type="presOf" srcId="{654CD2C0-1CD5-4C8A-9121-EB32555BE38C}" destId="{E10A9C3F-564A-4CAC-B68D-8621EE9BE9D8}" srcOrd="0" destOrd="0" presId="urn:microsoft.com/office/officeart/2005/8/layout/equation1"/>
    <dgm:cxn modelId="{F0D8F634-43F0-4712-BC24-E968C6C2BD54}" type="presParOf" srcId="{E10A9C3F-564A-4CAC-B68D-8621EE9BE9D8}" destId="{CF9648C2-5C66-4579-A141-687F6CD151D3}" srcOrd="0" destOrd="0" presId="urn:microsoft.com/office/officeart/2005/8/layout/equation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0000">
              <a:srgbClr val="FBEAC7"/>
            </a:gs>
            <a:gs pos="17999">
              <a:srgbClr val="FEE7F2"/>
            </a:gs>
            <a:gs pos="36000">
              <a:schemeClr val="accent1">
                <a:lumMod val="40000"/>
                <a:lumOff val="60000"/>
                <a:alpha val="6000"/>
              </a:schemeClr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36F61AC-5F6D-4C26-BB47-E5C512FD0925}" type="datetimeFigureOut">
              <a:rPr lang="ru-RU" smtClean="0"/>
              <a:pPr/>
              <a:t>13.05.2010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3A10EEE-B9A3-48AA-84B7-CBD70E6314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hyperlink" Target="test.xls" TargetMode="External"/><Relationship Id="rId4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1214478" y="3000372"/>
            <a:ext cx="8929718" cy="1694502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  <p:txBody>
          <a:bodyPr>
            <a:noAutofit/>
          </a:bodyPr>
          <a:lstStyle/>
          <a:p>
            <a:pPr algn="ctr"/>
            <a:r>
              <a:rPr lang="ru-RU" sz="8800" dirty="0" smtClean="0">
                <a:latin typeface="Arial Black" pitchFamily="34" charset="0"/>
              </a:rPr>
              <a:t>Правила </a:t>
            </a:r>
            <a:br>
              <a:rPr lang="ru-RU" sz="8800" dirty="0" smtClean="0">
                <a:latin typeface="Arial Black" pitchFamily="34" charset="0"/>
              </a:rPr>
            </a:br>
            <a:r>
              <a:rPr lang="ru-RU" sz="8800" dirty="0" smtClean="0">
                <a:latin typeface="Arial Black" pitchFamily="34" charset="0"/>
              </a:rPr>
              <a:t>дорожного </a:t>
            </a:r>
            <a:br>
              <a:rPr lang="ru-RU" sz="8800" dirty="0" smtClean="0">
                <a:latin typeface="Arial Black" pitchFamily="34" charset="0"/>
              </a:rPr>
            </a:br>
            <a:r>
              <a:rPr lang="ru-RU" sz="8800" dirty="0" smtClean="0">
                <a:latin typeface="Arial Black" pitchFamily="34" charset="0"/>
              </a:rPr>
              <a:t>движения</a:t>
            </a:r>
            <a:endParaRPr lang="ru-RU" sz="8800" dirty="0">
              <a:latin typeface="Arial Black" pitchFamily="34" charset="0"/>
            </a:endParaRPr>
          </a:p>
        </p:txBody>
      </p:sp>
      <p:pic>
        <p:nvPicPr>
          <p:cNvPr id="12" name="Содержимое 11" descr="C:\Documents and Settings\Администратор\Мои документы\Загрузки\р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6380" y="571480"/>
            <a:ext cx="3143272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>
            <a:off x="3500430" y="5500702"/>
            <a:ext cx="1077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 класс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6000768"/>
            <a:ext cx="3845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Автор: </a:t>
            </a:r>
            <a:r>
              <a:rPr lang="ru-RU" sz="1400" dirty="0" err="1" smtClean="0"/>
              <a:t>Ольхович</a:t>
            </a:r>
            <a:r>
              <a:rPr lang="ru-RU" sz="1400" dirty="0" smtClean="0"/>
              <a:t> Ж.В.</a:t>
            </a:r>
          </a:p>
          <a:p>
            <a:r>
              <a:rPr lang="ru-RU" sz="1400" dirty="0" smtClean="0"/>
              <a:t>учитель </a:t>
            </a:r>
            <a:r>
              <a:rPr lang="ru-RU" sz="1400" dirty="0" err="1" smtClean="0"/>
              <a:t>нач</a:t>
            </a:r>
            <a:r>
              <a:rPr lang="ru-RU" sz="1400" dirty="0" smtClean="0"/>
              <a:t>. классов, 1 кв. категории.</a:t>
            </a:r>
            <a:endParaRPr lang="ru-RU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429264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Тракторы </a:t>
            </a:r>
            <a:r>
              <a:rPr lang="ru-RU" dirty="0" smtClean="0"/>
              <a:t>используют в сельском хозяйстве и для буксирования прицепов.</a:t>
            </a:r>
            <a:endParaRPr lang="ru-RU" dirty="0"/>
          </a:p>
        </p:txBody>
      </p:sp>
      <p:pic>
        <p:nvPicPr>
          <p:cNvPr id="4" name="Содержимое 3" descr="index_0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642918"/>
            <a:ext cx="3643338" cy="4000528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 descr="index_0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571480"/>
            <a:ext cx="3286138" cy="4071966"/>
          </a:xfrm>
          <a:prstGeom prst="rect">
            <a:avLst/>
          </a:prstGeom>
          <a:ln w="3492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366082" y="491646"/>
            <a:ext cx="3983712" cy="4143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5500702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К самоходным машинам </a:t>
            </a:r>
            <a:r>
              <a:rPr lang="ru-RU" sz="2800" dirty="0" smtClean="0"/>
              <a:t>относятся грейдеры, бульдозеры и другие, которые используются при строительстве и ремонте дорог и других объектов.</a:t>
            </a:r>
            <a:endParaRPr lang="ru-RU" sz="2800" dirty="0"/>
          </a:p>
        </p:txBody>
      </p:sp>
      <p:pic>
        <p:nvPicPr>
          <p:cNvPr id="6" name="Содержимое 5" descr="250px-Sneeuwschuiver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2910" y="1643050"/>
            <a:ext cx="3175000" cy="212090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Велосипеды </a:t>
            </a:r>
            <a:r>
              <a:rPr lang="ru-RU" sz="3200" dirty="0" smtClean="0"/>
              <a:t>приводятся в движение мускульной силой человека.</a:t>
            </a:r>
            <a:endParaRPr lang="ru-RU" sz="3200" dirty="0"/>
          </a:p>
        </p:txBody>
      </p:sp>
      <p:pic>
        <p:nvPicPr>
          <p:cNvPr id="4" name="Содержимое 3" descr="img324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V="1">
            <a:off x="1041027" y="530224"/>
            <a:ext cx="7107984" cy="354171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У гужевых повозок </a:t>
            </a:r>
            <a:r>
              <a:rPr lang="ru-RU" sz="3200" dirty="0" smtClean="0"/>
              <a:t>в качестве тягловой силы используют лошадей, быков, волов.</a:t>
            </a:r>
            <a:endParaRPr lang="ru-RU" sz="3200" dirty="0"/>
          </a:p>
        </p:txBody>
      </p:sp>
      <p:pic>
        <p:nvPicPr>
          <p:cNvPr id="4" name="Содержимое 3" descr="img675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V="1">
            <a:off x="642910" y="571480"/>
            <a:ext cx="7834366" cy="41878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21495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 транспортным средствам можно отнести также животных – верблюдов, яков, ослов, а в некоторых странах – слонов.</a:t>
            </a:r>
            <a:endParaRPr lang="ru-RU" sz="2800" dirty="0"/>
          </a:p>
        </p:txBody>
      </p:sp>
      <p:pic>
        <p:nvPicPr>
          <p:cNvPr id="4" name="Содержимое 3" descr="img676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V="1">
            <a:off x="642910" y="500042"/>
            <a:ext cx="2861905" cy="2928958"/>
          </a:xfrm>
        </p:spPr>
      </p:pic>
      <p:pic>
        <p:nvPicPr>
          <p:cNvPr id="5" name="Рисунок 4" descr="img67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4286248" y="428604"/>
            <a:ext cx="3856564" cy="3071834"/>
          </a:xfrm>
          <a:prstGeom prst="rect">
            <a:avLst/>
          </a:prstGeom>
        </p:spPr>
      </p:pic>
      <p:pic>
        <p:nvPicPr>
          <p:cNvPr id="6" name="Рисунок 5" descr="img67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3429000"/>
            <a:ext cx="7786742" cy="1599698"/>
          </a:xfrm>
          <a:prstGeom prst="rect">
            <a:avLst/>
          </a:prstGeom>
        </p:spPr>
      </p:pic>
      <p:sp>
        <p:nvSpPr>
          <p:cNvPr id="8" name="Стрелка влево 7">
            <a:hlinkClick r:id="rId5" action="ppaction://hlinksldjump"/>
          </p:cNvPr>
          <p:cNvSpPr/>
          <p:nvPr/>
        </p:nvSpPr>
        <p:spPr>
          <a:xfrm>
            <a:off x="7429520" y="500042"/>
            <a:ext cx="1214446" cy="785818"/>
          </a:xfrm>
          <a:prstGeom prst="leftArrow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ВАЗ - 2101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714356"/>
            <a:ext cx="558376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ВАЗ - 2104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857232"/>
            <a:ext cx="558376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ВАЗ - 2105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928670"/>
            <a:ext cx="558376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Волга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000108"/>
            <a:ext cx="558376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Нива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928670"/>
            <a:ext cx="5766368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Фото\Природа\2992FNL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4478" y="357166"/>
            <a:ext cx="11430080" cy="6143668"/>
          </a:xfrm>
          <a:prstGeom prst="rect">
            <a:avLst/>
          </a:prstGeom>
          <a:noFill/>
        </p:spPr>
      </p:pic>
      <p:sp>
        <p:nvSpPr>
          <p:cNvPr id="6" name="Овал 5">
            <a:hlinkClick r:id="rId3" action="ppaction://hlinksldjump"/>
          </p:cNvPr>
          <p:cNvSpPr/>
          <p:nvPr/>
        </p:nvSpPr>
        <p:spPr>
          <a:xfrm>
            <a:off x="357158" y="642918"/>
            <a:ext cx="3500462" cy="13573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000100" y="1000108"/>
            <a:ext cx="2473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Транспорт.</a:t>
            </a:r>
            <a:endParaRPr lang="ru-RU" sz="2800" b="1" dirty="0"/>
          </a:p>
        </p:txBody>
      </p:sp>
      <p:sp>
        <p:nvSpPr>
          <p:cNvPr id="14" name="Овал 13">
            <a:hlinkClick r:id="rId4" action="ppaction://hlinksldjump"/>
          </p:cNvPr>
          <p:cNvSpPr/>
          <p:nvPr/>
        </p:nvSpPr>
        <p:spPr>
          <a:xfrm>
            <a:off x="2571736" y="2643182"/>
            <a:ext cx="4000528" cy="121444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143240" y="2928934"/>
            <a:ext cx="3153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Я – пассажир!</a:t>
            </a:r>
            <a:endParaRPr lang="ru-RU" sz="2800" b="1" dirty="0"/>
          </a:p>
        </p:txBody>
      </p:sp>
      <p:sp>
        <p:nvSpPr>
          <p:cNvPr id="16" name="Овал 15">
            <a:hlinkClick r:id="rId5" action="ppaction://hlinkfile"/>
          </p:cNvPr>
          <p:cNvSpPr/>
          <p:nvPr/>
        </p:nvSpPr>
        <p:spPr>
          <a:xfrm>
            <a:off x="4786314" y="4643446"/>
            <a:ext cx="3714776" cy="15001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5000628" y="4929198"/>
            <a:ext cx="3494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Знаешь ли ты</a:t>
            </a:r>
          </a:p>
          <a:p>
            <a:r>
              <a:rPr lang="ru-RU" sz="2400" b="1" dirty="0" smtClean="0"/>
              <a:t> дорожные знаки?</a:t>
            </a:r>
            <a:endParaRPr lang="ru-RU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Ока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785794"/>
            <a:ext cx="558376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Москвич 427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928670"/>
            <a:ext cx="5810749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Камаз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37519" y="800100"/>
            <a:ext cx="57150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ЗиЛ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85794"/>
            <a:ext cx="626565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Газель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7356" y="785794"/>
            <a:ext cx="558376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УАЗ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857232"/>
            <a:ext cx="5583767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Стрелка влево 4">
            <a:hlinkClick r:id="rId3" action="ppaction://hlinksldjump"/>
          </p:cNvPr>
          <p:cNvSpPr/>
          <p:nvPr/>
        </p:nvSpPr>
        <p:spPr>
          <a:xfrm>
            <a:off x="6786578" y="5214950"/>
            <a:ext cx="1714512" cy="857256"/>
          </a:xfrm>
          <a:prstGeom prst="leftArrow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000364" y="571480"/>
            <a:ext cx="4972064" cy="914400"/>
          </a:xfrm>
        </p:spPr>
        <p:txBody>
          <a:bodyPr>
            <a:normAutofit/>
          </a:bodyPr>
          <a:lstStyle/>
          <a:p>
            <a:r>
              <a:rPr lang="ru-RU" sz="5400" i="1" dirty="0" smtClean="0">
                <a:latin typeface="Adventure" pitchFamily="2" charset="0"/>
              </a:rPr>
              <a:t>Бульдозер</a:t>
            </a:r>
            <a:endParaRPr lang="ru-RU" sz="5400" i="1" dirty="0">
              <a:latin typeface="Adventure" pitchFamily="2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57818" y="1447802"/>
            <a:ext cx="3152829" cy="4206112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latin typeface="Arial Black" pitchFamily="34" charset="0"/>
              </a:rPr>
              <a:t>Где новостройка – </a:t>
            </a:r>
          </a:p>
          <a:p>
            <a:r>
              <a:rPr lang="ru-RU" sz="2800" b="1" i="1" dirty="0" smtClean="0">
                <a:latin typeface="Arial Black" pitchFamily="34" charset="0"/>
              </a:rPr>
              <a:t>Всюду вниманье</a:t>
            </a:r>
          </a:p>
          <a:p>
            <a:r>
              <a:rPr lang="ru-RU" sz="2800" b="1" i="1" dirty="0" smtClean="0">
                <a:latin typeface="Arial Black" pitchFamily="34" charset="0"/>
              </a:rPr>
              <a:t>Славной машине </a:t>
            </a:r>
          </a:p>
          <a:p>
            <a:r>
              <a:rPr lang="ru-RU" sz="2800" b="1" i="1" dirty="0" smtClean="0">
                <a:latin typeface="Arial Black" pitchFamily="34" charset="0"/>
              </a:rPr>
              <a:t>С трудным названием.</a:t>
            </a:r>
            <a:endParaRPr lang="ru-RU" sz="2800" b="1" i="1" dirty="0">
              <a:latin typeface="Arial Black" pitchFamily="34" charset="0"/>
            </a:endParaRPr>
          </a:p>
        </p:txBody>
      </p:sp>
      <p:pic>
        <p:nvPicPr>
          <p:cNvPr id="8" name="Содержимое 7" descr="img47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V="1">
            <a:off x="642910" y="2085466"/>
            <a:ext cx="4286280" cy="2629417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500042"/>
            <a:ext cx="5072098" cy="9144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Adventure" pitchFamily="2" charset="0"/>
              </a:rPr>
              <a:t>Троллейбус</a:t>
            </a:r>
            <a:endParaRPr lang="ru-RU" sz="60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786314" y="1447802"/>
            <a:ext cx="3724333" cy="4206112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latin typeface="Arial Black" pitchFamily="34" charset="0"/>
              </a:rPr>
              <a:t>Удивительный вагон!</a:t>
            </a:r>
          </a:p>
          <a:p>
            <a:r>
              <a:rPr lang="ru-RU" sz="3200" i="1" dirty="0" smtClean="0">
                <a:latin typeface="Arial Black" pitchFamily="34" charset="0"/>
              </a:rPr>
              <a:t>Посудите сами:</a:t>
            </a:r>
          </a:p>
          <a:p>
            <a:r>
              <a:rPr lang="ru-RU" sz="3200" i="1" dirty="0" smtClean="0">
                <a:latin typeface="Arial Black" pitchFamily="34" charset="0"/>
              </a:rPr>
              <a:t>Рельсы в воздухе, а он</a:t>
            </a:r>
          </a:p>
          <a:p>
            <a:r>
              <a:rPr lang="ru-RU" sz="3200" i="1" dirty="0" smtClean="0">
                <a:latin typeface="Arial Black" pitchFamily="34" charset="0"/>
              </a:rPr>
              <a:t>Держит их руками…</a:t>
            </a:r>
            <a:endParaRPr lang="ru-RU" sz="3200" i="1" dirty="0">
              <a:latin typeface="Arial Black" pitchFamily="34" charset="0"/>
            </a:endParaRPr>
          </a:p>
        </p:txBody>
      </p:sp>
      <p:pic>
        <p:nvPicPr>
          <p:cNvPr id="5" name="Содержимое 4" descr="img467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V="1">
            <a:off x="0" y="1643050"/>
            <a:ext cx="4625975" cy="3166859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357166"/>
            <a:ext cx="4071966" cy="9144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Adventure" pitchFamily="2" charset="0"/>
              </a:rPr>
              <a:t>Велосипед</a:t>
            </a:r>
            <a:endParaRPr lang="ru-RU" sz="54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00694" y="1071546"/>
            <a:ext cx="2971800" cy="4277550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latin typeface="Arial Black" pitchFamily="34" charset="0"/>
              </a:rPr>
              <a:t>Не похож я на коня,</a:t>
            </a:r>
          </a:p>
          <a:p>
            <a:r>
              <a:rPr lang="ru-RU" sz="2400" b="1" i="1" dirty="0" smtClean="0">
                <a:latin typeface="Arial Black" pitchFamily="34" charset="0"/>
              </a:rPr>
              <a:t>А седло есть у меня.</a:t>
            </a:r>
          </a:p>
          <a:p>
            <a:r>
              <a:rPr lang="ru-RU" sz="2400" b="1" i="1" dirty="0" smtClean="0">
                <a:latin typeface="Arial Black" pitchFamily="34" charset="0"/>
              </a:rPr>
              <a:t>Спицы есть. Они, признаться,</a:t>
            </a:r>
          </a:p>
          <a:p>
            <a:r>
              <a:rPr lang="ru-RU" sz="2400" b="1" i="1" dirty="0" smtClean="0">
                <a:latin typeface="Arial Black" pitchFamily="34" charset="0"/>
              </a:rPr>
              <a:t>Для вязанья не годятся.</a:t>
            </a:r>
          </a:p>
          <a:p>
            <a:r>
              <a:rPr lang="ru-RU" sz="2400" b="1" i="1" dirty="0" smtClean="0">
                <a:latin typeface="Arial Black" pitchFamily="34" charset="0"/>
              </a:rPr>
              <a:t>Не будильник, не трамвай,</a:t>
            </a:r>
          </a:p>
          <a:p>
            <a:r>
              <a:rPr lang="ru-RU" sz="2400" b="1" i="1" dirty="0" smtClean="0">
                <a:latin typeface="Arial Black" pitchFamily="34" charset="0"/>
              </a:rPr>
              <a:t>Но звоню я , то и знай.</a:t>
            </a:r>
            <a:endParaRPr lang="ru-RU" sz="2400" b="1" i="1" dirty="0">
              <a:latin typeface="Arial Black" pitchFamily="34" charset="0"/>
            </a:endParaRPr>
          </a:p>
        </p:txBody>
      </p:sp>
      <p:pic>
        <p:nvPicPr>
          <p:cNvPr id="5" name="Содержимое 4" descr="img324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V="1">
            <a:off x="714348" y="2000240"/>
            <a:ext cx="4625975" cy="272549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28860" y="500042"/>
            <a:ext cx="5510220" cy="914400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Adventure" pitchFamily="2" charset="0"/>
              </a:rPr>
              <a:t>Мотоцикл</a:t>
            </a:r>
            <a:endParaRPr lang="ru-RU" sz="5400" dirty="0">
              <a:latin typeface="Adventure" pitchFamily="2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5357818" y="1447802"/>
            <a:ext cx="3357586" cy="4206112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Arial Black" pitchFamily="34" charset="0"/>
              </a:rPr>
              <a:t>Несётся и стреляет,</a:t>
            </a:r>
          </a:p>
          <a:p>
            <a:r>
              <a:rPr lang="ru-RU" sz="2800" b="1" i="1" dirty="0" smtClean="0">
                <a:latin typeface="Arial Black" pitchFamily="34" charset="0"/>
              </a:rPr>
              <a:t>Ворчит скороговоркой.</a:t>
            </a:r>
          </a:p>
          <a:p>
            <a:r>
              <a:rPr lang="ru-RU" sz="2800" b="1" i="1" dirty="0" smtClean="0">
                <a:latin typeface="Arial Black" pitchFamily="34" charset="0"/>
              </a:rPr>
              <a:t>Трамваю не угнаться</a:t>
            </a:r>
          </a:p>
          <a:p>
            <a:r>
              <a:rPr lang="ru-RU" sz="2800" b="1" i="1" dirty="0" smtClean="0">
                <a:latin typeface="Arial Black" pitchFamily="34" charset="0"/>
              </a:rPr>
              <a:t>За этой тараторкой.</a:t>
            </a:r>
            <a:endParaRPr lang="ru-RU" sz="2800" b="1" i="1" dirty="0">
              <a:latin typeface="Arial Black" pitchFamily="34" charset="0"/>
            </a:endParaRPr>
          </a:p>
        </p:txBody>
      </p:sp>
      <p:pic>
        <p:nvPicPr>
          <p:cNvPr id="14" name="Содержимое 13" descr="35-102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4414" y="2357430"/>
            <a:ext cx="3429024" cy="217012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Фото\09.01.2010\DSC001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572560" cy="6143668"/>
          </a:xfrm>
          <a:prstGeom prst="rect">
            <a:avLst/>
          </a:prstGeom>
          <a:noFill/>
        </p:spPr>
      </p:pic>
      <p:sp>
        <p:nvSpPr>
          <p:cNvPr id="5" name="Овал 4">
            <a:hlinkClick r:id="" action="ppaction://noaction"/>
          </p:cNvPr>
          <p:cNvSpPr/>
          <p:nvPr/>
        </p:nvSpPr>
        <p:spPr>
          <a:xfrm>
            <a:off x="285720" y="642918"/>
            <a:ext cx="3286148" cy="13573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00034" y="857232"/>
            <a:ext cx="2765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Какой бывает </a:t>
            </a:r>
          </a:p>
          <a:p>
            <a:pPr algn="ctr"/>
            <a:r>
              <a:rPr lang="ru-RU" sz="2400" b="1" dirty="0" smtClean="0"/>
              <a:t>транспорт?</a:t>
            </a:r>
            <a:endParaRPr lang="ru-RU" sz="2400" b="1" dirty="0"/>
          </a:p>
        </p:txBody>
      </p:sp>
      <p:sp>
        <p:nvSpPr>
          <p:cNvPr id="7" name="Овал 6">
            <a:hlinkClick r:id="rId3" action="ppaction://hlinksldjump"/>
          </p:cNvPr>
          <p:cNvSpPr/>
          <p:nvPr/>
        </p:nvSpPr>
        <p:spPr>
          <a:xfrm>
            <a:off x="2786050" y="2285992"/>
            <a:ext cx="3429024" cy="121444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071802" y="2428868"/>
            <a:ext cx="27831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Загадки о</a:t>
            </a:r>
          </a:p>
          <a:p>
            <a:pPr algn="ctr"/>
            <a:r>
              <a:rPr lang="ru-RU" sz="2800" b="1" dirty="0" smtClean="0"/>
              <a:t> транспорте.</a:t>
            </a:r>
            <a:endParaRPr lang="ru-RU" sz="2800" b="1" dirty="0"/>
          </a:p>
        </p:txBody>
      </p:sp>
      <p:sp>
        <p:nvSpPr>
          <p:cNvPr id="9" name="Овал 8">
            <a:hlinkClick r:id="rId4" action="ppaction://hlinksldjump"/>
          </p:cNvPr>
          <p:cNvSpPr/>
          <p:nvPr/>
        </p:nvSpPr>
        <p:spPr>
          <a:xfrm>
            <a:off x="5000628" y="4071942"/>
            <a:ext cx="3786214" cy="17145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57818" y="4143380"/>
            <a:ext cx="34371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/>
              <a:t>Автомобили </a:t>
            </a:r>
          </a:p>
          <a:p>
            <a:pPr algn="ctr"/>
            <a:r>
              <a:rPr lang="ru-RU" sz="2800" b="1" dirty="0" smtClean="0"/>
              <a:t>отечественного</a:t>
            </a:r>
          </a:p>
          <a:p>
            <a:pPr algn="ctr"/>
            <a:r>
              <a:rPr lang="ru-RU" sz="2800" b="1" dirty="0" err="1" smtClean="0"/>
              <a:t>автопрома</a:t>
            </a:r>
            <a:endParaRPr lang="ru-RU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428604"/>
            <a:ext cx="2971800" cy="914400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latin typeface="Adventure" pitchFamily="2" charset="0"/>
              </a:rPr>
              <a:t>Грузовик</a:t>
            </a:r>
            <a:endParaRPr lang="ru-RU" sz="54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Arial Black" pitchFamily="34" charset="0"/>
              </a:rPr>
              <a:t>Была телега у меня,</a:t>
            </a:r>
          </a:p>
          <a:p>
            <a:r>
              <a:rPr lang="ru-RU" sz="2000" b="1" i="1" dirty="0" smtClean="0">
                <a:latin typeface="Arial Black" pitchFamily="34" charset="0"/>
              </a:rPr>
              <a:t>Да только не было коня.</a:t>
            </a:r>
          </a:p>
          <a:p>
            <a:r>
              <a:rPr lang="ru-RU" sz="2000" b="1" i="1" dirty="0" smtClean="0">
                <a:latin typeface="Arial Black" pitchFamily="34" charset="0"/>
              </a:rPr>
              <a:t>И вдруг она заржала,</a:t>
            </a:r>
          </a:p>
          <a:p>
            <a:r>
              <a:rPr lang="ru-RU" sz="2000" b="1" i="1" dirty="0" smtClean="0">
                <a:latin typeface="Arial Black" pitchFamily="34" charset="0"/>
              </a:rPr>
              <a:t>Заржала, побежала</a:t>
            </a:r>
          </a:p>
          <a:p>
            <a:r>
              <a:rPr lang="ru-RU" sz="2000" b="1" i="1" dirty="0" smtClean="0">
                <a:latin typeface="Arial Black" pitchFamily="34" charset="0"/>
              </a:rPr>
              <a:t>Глядите – побежала</a:t>
            </a:r>
          </a:p>
          <a:p>
            <a:r>
              <a:rPr lang="ru-RU" sz="2000" b="1" i="1" dirty="0" smtClean="0">
                <a:latin typeface="Arial Black" pitchFamily="34" charset="0"/>
              </a:rPr>
              <a:t>Телега без коня!</a:t>
            </a:r>
            <a:endParaRPr lang="ru-RU" sz="2000" b="1" i="1" dirty="0">
              <a:latin typeface="Arial Black" pitchFamily="34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746525"/>
            <a:ext cx="4625975" cy="3091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Adventure" pitchFamily="2" charset="0"/>
              </a:rPr>
              <a:t>Трамвай</a:t>
            </a:r>
            <a:endParaRPr lang="ru-RU" sz="54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72132" y="2071678"/>
            <a:ext cx="2971800" cy="335758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 Black" pitchFamily="34" charset="0"/>
              </a:rPr>
              <a:t>Из края города в другой</a:t>
            </a:r>
          </a:p>
          <a:p>
            <a:r>
              <a:rPr lang="ru-RU" sz="2800" b="1" dirty="0" smtClean="0">
                <a:latin typeface="Arial Black" pitchFamily="34" charset="0"/>
              </a:rPr>
              <a:t>Ходит домик под дугой.</a:t>
            </a:r>
            <a:endParaRPr lang="ru-RU" sz="2800" b="1" dirty="0">
              <a:latin typeface="Arial Black" pitchFamily="34" charset="0"/>
            </a:endParaRPr>
          </a:p>
        </p:txBody>
      </p:sp>
      <p:pic>
        <p:nvPicPr>
          <p:cNvPr id="7" name="Содержимое 6" descr="img476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V="1">
            <a:off x="762000" y="1357298"/>
            <a:ext cx="4625975" cy="2958879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К нам во двор забрался крот,</a:t>
            </a:r>
          </a:p>
          <a:p>
            <a:r>
              <a:rPr lang="ru-RU" sz="2400" b="1" dirty="0" smtClean="0">
                <a:latin typeface="Arial Black" pitchFamily="34" charset="0"/>
              </a:rPr>
              <a:t>Роет землю у ворот.</a:t>
            </a:r>
          </a:p>
          <a:p>
            <a:r>
              <a:rPr lang="ru-RU" sz="2400" b="1" dirty="0" smtClean="0">
                <a:latin typeface="Arial Black" pitchFamily="34" charset="0"/>
              </a:rPr>
              <a:t>Тонна в рот земли войдёт,</a:t>
            </a:r>
          </a:p>
          <a:p>
            <a:r>
              <a:rPr lang="ru-RU" sz="2400" b="1" dirty="0" smtClean="0">
                <a:latin typeface="Arial Black" pitchFamily="34" charset="0"/>
              </a:rPr>
              <a:t>Если крот раскроет рот.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5" name="Содержимое 4" descr="img0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773568" y="930275"/>
            <a:ext cx="4602839" cy="47244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533400"/>
            <a:ext cx="4214842" cy="9144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Adventure" pitchFamily="2" charset="0"/>
              </a:rPr>
              <a:t>Экскаватор</a:t>
            </a:r>
            <a:endParaRPr lang="ru-RU" sz="5400" dirty="0">
              <a:latin typeface="Adventure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533400"/>
            <a:ext cx="4795840" cy="9144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Adventure" pitchFamily="2" charset="0"/>
              </a:rPr>
              <a:t>Снегоуборочная машина</a:t>
            </a:r>
            <a:endParaRPr lang="ru-RU" sz="32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Arial Black" pitchFamily="34" charset="0"/>
              </a:rPr>
              <a:t>Рукастая, зубастая,</a:t>
            </a:r>
          </a:p>
          <a:p>
            <a:r>
              <a:rPr lang="ru-RU" sz="2000" b="1" i="1" dirty="0" smtClean="0">
                <a:latin typeface="Arial Black" pitchFamily="34" charset="0"/>
              </a:rPr>
              <a:t>Идёт – бредёт по улице,</a:t>
            </a:r>
          </a:p>
          <a:p>
            <a:r>
              <a:rPr lang="ru-RU" sz="2000" b="1" i="1" dirty="0" smtClean="0">
                <a:latin typeface="Arial Black" pitchFamily="34" charset="0"/>
              </a:rPr>
              <a:t>Идёт и снег грабастает,</a:t>
            </a:r>
          </a:p>
          <a:p>
            <a:r>
              <a:rPr lang="ru-RU" sz="2000" b="1" i="1" dirty="0" smtClean="0">
                <a:latin typeface="Arial Black" pitchFamily="34" charset="0"/>
              </a:rPr>
              <a:t>А дворник только щурится,</a:t>
            </a:r>
          </a:p>
          <a:p>
            <a:r>
              <a:rPr lang="ru-RU" sz="2000" b="1" i="1" dirty="0" smtClean="0">
                <a:latin typeface="Arial Black" pitchFamily="34" charset="0"/>
              </a:rPr>
              <a:t>А дворник улыбается:</a:t>
            </a:r>
          </a:p>
          <a:p>
            <a:r>
              <a:rPr lang="ru-RU" sz="2000" b="1" i="1" dirty="0" smtClean="0">
                <a:latin typeface="Arial Black" pitchFamily="34" charset="0"/>
              </a:rPr>
              <a:t>Снег без него сгребается.</a:t>
            </a:r>
            <a:endParaRPr lang="ru-RU" sz="2000" b="1" i="1" dirty="0">
              <a:latin typeface="Arial Black" pitchFamily="34" charset="0"/>
            </a:endParaRPr>
          </a:p>
        </p:txBody>
      </p:sp>
      <p:pic>
        <p:nvPicPr>
          <p:cNvPr id="5" name="Содержимое 4" descr="250px-Sneeuwschuive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14348" y="1785926"/>
            <a:ext cx="4643470" cy="321471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533400"/>
            <a:ext cx="4795840" cy="914400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Adventure" pitchFamily="2" charset="0"/>
              </a:rPr>
              <a:t>Автомобили</a:t>
            </a:r>
            <a:endParaRPr lang="ru-RU" sz="54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72132" y="2143116"/>
            <a:ext cx="2971800" cy="365367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Arial Black" pitchFamily="34" charset="0"/>
              </a:rPr>
              <a:t>Маленькие домики</a:t>
            </a:r>
          </a:p>
          <a:p>
            <a:r>
              <a:rPr lang="ru-RU" sz="2400" b="1" dirty="0" smtClean="0">
                <a:latin typeface="Arial Black" pitchFamily="34" charset="0"/>
              </a:rPr>
              <a:t>По улице бегут,</a:t>
            </a:r>
          </a:p>
          <a:p>
            <a:r>
              <a:rPr lang="ru-RU" sz="2400" b="1" dirty="0" smtClean="0">
                <a:latin typeface="Arial Black" pitchFamily="34" charset="0"/>
              </a:rPr>
              <a:t>Мальчиков и девочек</a:t>
            </a:r>
          </a:p>
          <a:p>
            <a:r>
              <a:rPr lang="ru-RU" sz="2400" b="1" dirty="0" smtClean="0">
                <a:latin typeface="Arial Black" pitchFamily="34" charset="0"/>
              </a:rPr>
              <a:t>Домики везут.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5" name="Содержимое 4" descr="vw_1024x768_3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00034" y="928670"/>
            <a:ext cx="2854330" cy="2111387"/>
          </a:xfrm>
        </p:spPr>
      </p:pic>
      <p:pic>
        <p:nvPicPr>
          <p:cNvPr id="6" name="Рисунок 5" descr="vw_1024x768_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4" y="3214686"/>
            <a:ext cx="3000386" cy="19954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Adventure" pitchFamily="2" charset="0"/>
              </a:rPr>
              <a:t>Автобус</a:t>
            </a:r>
            <a:endParaRPr lang="ru-RU" sz="54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00694" y="1714488"/>
            <a:ext cx="2971800" cy="42061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Что за чудо – жёлтый дом!</a:t>
            </a:r>
          </a:p>
          <a:p>
            <a:r>
              <a:rPr lang="ru-RU" sz="2400" dirty="0" smtClean="0">
                <a:latin typeface="Arial Black" pitchFamily="34" charset="0"/>
              </a:rPr>
              <a:t>Ребятишек много в нём!</a:t>
            </a:r>
          </a:p>
          <a:p>
            <a:r>
              <a:rPr lang="ru-RU" sz="2400" dirty="0" smtClean="0">
                <a:latin typeface="Arial Black" pitchFamily="34" charset="0"/>
              </a:rPr>
              <a:t>Ноги, обувь – из резины</a:t>
            </a:r>
          </a:p>
          <a:p>
            <a:r>
              <a:rPr lang="ru-RU" sz="2400" dirty="0" smtClean="0">
                <a:latin typeface="Arial Black" pitchFamily="34" charset="0"/>
              </a:rPr>
              <a:t>И питается бензином.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57734"/>
            <a:ext cx="4625975" cy="346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Adventure" pitchFamily="2" charset="0"/>
              </a:rPr>
              <a:t>Метро</a:t>
            </a:r>
            <a:endParaRPr lang="ru-RU" sz="54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00694" y="1857364"/>
            <a:ext cx="2971800" cy="42061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Многолюден, шумен, молод,</a:t>
            </a:r>
          </a:p>
          <a:p>
            <a:r>
              <a:rPr lang="ru-RU" sz="2400" dirty="0" smtClean="0">
                <a:latin typeface="Arial Black" pitchFamily="34" charset="0"/>
              </a:rPr>
              <a:t>Под землёй грохочет город.</a:t>
            </a:r>
          </a:p>
          <a:p>
            <a:r>
              <a:rPr lang="ru-RU" sz="2400" dirty="0" smtClean="0">
                <a:latin typeface="Arial Black" pitchFamily="34" charset="0"/>
              </a:rPr>
              <a:t>А дома с народом тут</a:t>
            </a:r>
          </a:p>
          <a:p>
            <a:r>
              <a:rPr lang="ru-RU" sz="2400" dirty="0" smtClean="0">
                <a:latin typeface="Arial Black" pitchFamily="34" charset="0"/>
              </a:rPr>
              <a:t>Очень быстрые бегут.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5" name="Содержимое 4" descr="img47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4727" y="1739519"/>
            <a:ext cx="4160520" cy="3105912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Adventure" pitchFamily="2" charset="0"/>
              </a:rPr>
              <a:t>Трактор</a:t>
            </a:r>
            <a:endParaRPr lang="ru-RU" sz="54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00694" y="1785926"/>
            <a:ext cx="2971800" cy="42061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Кнутом не гонят.</a:t>
            </a:r>
          </a:p>
          <a:p>
            <a:r>
              <a:rPr lang="ru-RU" sz="2400" dirty="0" smtClean="0">
                <a:latin typeface="Arial Black" pitchFamily="34" charset="0"/>
              </a:rPr>
              <a:t>Овсом не кормят.</a:t>
            </a:r>
          </a:p>
          <a:p>
            <a:r>
              <a:rPr lang="ru-RU" sz="2400" dirty="0" smtClean="0">
                <a:latin typeface="Arial Black" pitchFamily="34" charset="0"/>
              </a:rPr>
              <a:t>Когда пашет – </a:t>
            </a:r>
          </a:p>
          <a:p>
            <a:r>
              <a:rPr lang="ru-RU" sz="2400" dirty="0" smtClean="0">
                <a:latin typeface="Arial Black" pitchFamily="34" charset="0"/>
              </a:rPr>
              <a:t>Семь плугов тянет.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7" name="Содержимое 6" descr="img679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V="1">
            <a:off x="1214414" y="1571612"/>
            <a:ext cx="3912367" cy="3395743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0694" y="714356"/>
            <a:ext cx="4543436" cy="914400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Adventure" pitchFamily="2" charset="0"/>
              </a:rPr>
              <a:t>Пожарная машина</a:t>
            </a:r>
            <a:endParaRPr lang="ru-RU" sz="48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Мчится огненной стрелой,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Мчится вдаль машина,</a:t>
            </a:r>
          </a:p>
          <a:p>
            <a:r>
              <a:rPr lang="ru-RU" sz="2400" dirty="0" smtClean="0">
                <a:latin typeface="Arial Black" pitchFamily="34" charset="0"/>
              </a:rPr>
              <a:t>И зальёт пожар любой</a:t>
            </a:r>
          </a:p>
          <a:p>
            <a:r>
              <a:rPr lang="ru-RU" sz="2400" dirty="0" smtClean="0">
                <a:latin typeface="Arial Black" pitchFamily="34" charset="0"/>
              </a:rPr>
              <a:t>Смелая дружина.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5" name="Содержимое 4" descr="713px-Газель_пожарная_машина-перед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0" y="1346062"/>
            <a:ext cx="4625975" cy="3892826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533400"/>
            <a:ext cx="3438518" cy="914400"/>
          </a:xfrm>
        </p:spPr>
        <p:txBody>
          <a:bodyPr>
            <a:noAutofit/>
          </a:bodyPr>
          <a:lstStyle/>
          <a:p>
            <a:r>
              <a:rPr lang="ru-RU" sz="5400" dirty="0" smtClean="0">
                <a:latin typeface="Adventure" pitchFamily="2" charset="0"/>
              </a:rPr>
              <a:t>Комбайн</a:t>
            </a:r>
            <a:endParaRPr lang="ru-RU" sz="5400" dirty="0">
              <a:latin typeface="Adventure" pitchFamily="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Arial Black" pitchFamily="34" charset="0"/>
              </a:rPr>
              <a:t>Среди моря я живу.</a:t>
            </a:r>
          </a:p>
          <a:p>
            <a:r>
              <a:rPr lang="ru-RU" sz="2400" dirty="0" smtClean="0">
                <a:latin typeface="Arial Black" pitchFamily="34" charset="0"/>
              </a:rPr>
              <a:t>Я - корабль! Я – плыву!</a:t>
            </a:r>
          </a:p>
          <a:p>
            <a:r>
              <a:rPr lang="ru-RU" sz="2400" dirty="0" smtClean="0">
                <a:latin typeface="Arial Black" pitchFamily="34" charset="0"/>
              </a:rPr>
              <a:t>Море жёлтое колышется,</a:t>
            </a:r>
            <a:br>
              <a:rPr lang="ru-RU" sz="2400" dirty="0" smtClean="0">
                <a:latin typeface="Arial Black" pitchFamily="34" charset="0"/>
              </a:rPr>
            </a:br>
            <a:r>
              <a:rPr lang="ru-RU" sz="2400" dirty="0" smtClean="0">
                <a:latin typeface="Arial Black" pitchFamily="34" charset="0"/>
              </a:rPr>
              <a:t>В море жаворонок слышится.</a:t>
            </a:r>
            <a:endParaRPr lang="ru-RU" sz="2400" dirty="0">
              <a:latin typeface="Arial Black" pitchFamily="34" charset="0"/>
            </a:endParaRPr>
          </a:p>
        </p:txBody>
      </p:sp>
      <p:pic>
        <p:nvPicPr>
          <p:cNvPr id="5" name="Содержимое 4" descr="img68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flipV="1">
            <a:off x="857224" y="1857364"/>
            <a:ext cx="3974935" cy="3166379"/>
          </a:xfrm>
        </p:spPr>
      </p:pic>
      <p:sp>
        <p:nvSpPr>
          <p:cNvPr id="6" name="Стрелка влево 5">
            <a:hlinkClick r:id="rId3" action="ppaction://hlinksldjump"/>
          </p:cNvPr>
          <p:cNvSpPr/>
          <p:nvPr/>
        </p:nvSpPr>
        <p:spPr>
          <a:xfrm>
            <a:off x="7072330" y="5429264"/>
            <a:ext cx="1357322" cy="571504"/>
          </a:xfrm>
          <a:prstGeom prst="leftArrow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 advTm="6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71472" y="2714620"/>
            <a:ext cx="8183880" cy="3266138"/>
          </a:xfrm>
        </p:spPr>
        <p:txBody>
          <a:bodyPr>
            <a:no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К специальным автомобилям </a:t>
            </a:r>
            <a:r>
              <a:rPr lang="ru-RU" dirty="0" smtClean="0"/>
              <a:t>относятся пожарные автомобили, автомобили скорой помощи, милицейские, автокраны и т.д.</a:t>
            </a:r>
            <a:endParaRPr lang="ru-RU" dirty="0"/>
          </a:p>
        </p:txBody>
      </p:sp>
      <p:pic>
        <p:nvPicPr>
          <p:cNvPr id="8" name="Содержимое 7" descr="img470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7554" y="642918"/>
            <a:ext cx="2428892" cy="1785950"/>
          </a:xfrm>
        </p:spPr>
      </p:pic>
      <p:pic>
        <p:nvPicPr>
          <p:cNvPr id="9" name="Рисунок 8" descr="713px-Газель_пожарная_машина-пере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571480"/>
            <a:ext cx="2500330" cy="1928826"/>
          </a:xfrm>
          <a:prstGeom prst="rect">
            <a:avLst/>
          </a:prstGeom>
        </p:spPr>
      </p:pic>
      <p:pic>
        <p:nvPicPr>
          <p:cNvPr id="11" name="Рисунок 10" descr="15_menti_8959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571480"/>
            <a:ext cx="2286016" cy="17859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6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488" y="714356"/>
            <a:ext cx="2837688" cy="2776728"/>
          </a:xfrm>
          <a:scene3d>
            <a:camera prst="orthographicFront"/>
            <a:lightRig rig="threePt" dir="t"/>
          </a:scene3d>
          <a:sp3d>
            <a:bevelT w="165100" prst="coolSlant"/>
          </a:sp3d>
        </p:spPr>
      </p:pic>
      <p:graphicFrame>
        <p:nvGraphicFramePr>
          <p:cNvPr id="5" name="Схема 4"/>
          <p:cNvGraphicFramePr/>
          <p:nvPr/>
        </p:nvGraphicFramePr>
        <p:xfrm>
          <a:off x="500034" y="3286124"/>
          <a:ext cx="7858180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2" name="Схема 11"/>
          <p:cNvGraphicFramePr/>
          <p:nvPr/>
        </p:nvGraphicFramePr>
        <p:xfrm>
          <a:off x="3857620" y="928670"/>
          <a:ext cx="4653027" cy="4225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Содержимое 10" descr="img681.jpg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642910" y="928670"/>
            <a:ext cx="3143272" cy="407196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6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071546"/>
            <a:ext cx="3286148" cy="3786214"/>
          </a:xfrm>
        </p:spPr>
      </p:pic>
      <p:graphicFrame>
        <p:nvGraphicFramePr>
          <p:cNvPr id="9" name="Схема 8"/>
          <p:cNvGraphicFramePr/>
          <p:nvPr/>
        </p:nvGraphicFramePr>
        <p:xfrm>
          <a:off x="4429124" y="1142984"/>
          <a:ext cx="3797346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6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1000108"/>
            <a:ext cx="3115250" cy="3929090"/>
          </a:xfrm>
        </p:spPr>
      </p:pic>
      <p:graphicFrame>
        <p:nvGraphicFramePr>
          <p:cNvPr id="7" name="Схема 6"/>
          <p:cNvGraphicFramePr/>
          <p:nvPr/>
        </p:nvGraphicFramePr>
        <p:xfrm>
          <a:off x="4714876" y="1428736"/>
          <a:ext cx="3286148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3929058" y="1357298"/>
            <a:ext cx="3786214" cy="364333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6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071546"/>
            <a:ext cx="2857520" cy="4071966"/>
          </a:xfrm>
        </p:spPr>
      </p:pic>
      <p:sp>
        <p:nvSpPr>
          <p:cNvPr id="7" name="TextBox 6"/>
          <p:cNvSpPr txBox="1"/>
          <p:nvPr/>
        </p:nvSpPr>
        <p:spPr>
          <a:xfrm>
            <a:off x="4143372" y="2214554"/>
            <a:ext cx="33522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В транспорте веди себя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 спокойно, держись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 за поручни,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 не стой в дверях.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В салоне не принято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 толкаться и громко</a:t>
            </a:r>
          </a:p>
          <a:p>
            <a:pPr algn="ctr"/>
            <a:r>
              <a:rPr lang="ru-RU" b="1" i="1" dirty="0" smtClean="0">
                <a:solidFill>
                  <a:schemeClr val="bg1"/>
                </a:solidFill>
              </a:rPr>
              <a:t> разговаривать.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143372" y="1357298"/>
            <a:ext cx="3357586" cy="292895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6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500174"/>
            <a:ext cx="2743200" cy="2648712"/>
          </a:xfrm>
        </p:spPr>
      </p:pic>
      <p:sp>
        <p:nvSpPr>
          <p:cNvPr id="5" name="TextBox 4"/>
          <p:cNvSpPr txBox="1"/>
          <p:nvPr/>
        </p:nvSpPr>
        <p:spPr>
          <a:xfrm>
            <a:off x="4500562" y="1714488"/>
            <a:ext cx="27286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Помоги подняться в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транспорт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 и выйти из него людям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пожилого возраста.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Не входи в транспорт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и не выходи из него,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 когда двери </a:t>
            </a:r>
          </a:p>
          <a:p>
            <a:pPr algn="ctr"/>
            <a:r>
              <a:rPr lang="ru-RU" sz="1400" b="1" i="1" dirty="0" smtClean="0">
                <a:solidFill>
                  <a:schemeClr val="bg1"/>
                </a:solidFill>
              </a:rPr>
              <a:t>уже закрываются.</a:t>
            </a:r>
            <a:endParaRPr lang="ru-RU" sz="1400" b="1" i="1" dirty="0">
              <a:solidFill>
                <a:schemeClr val="bg1"/>
              </a:solidFill>
            </a:endParaRPr>
          </a:p>
        </p:txBody>
      </p:sp>
      <p:sp>
        <p:nvSpPr>
          <p:cNvPr id="7" name="Стрелка влево 6">
            <a:hlinkClick r:id="rId3" action="ppaction://hlinksldjump"/>
          </p:cNvPr>
          <p:cNvSpPr/>
          <p:nvPr/>
        </p:nvSpPr>
        <p:spPr>
          <a:xfrm>
            <a:off x="6643702" y="5357826"/>
            <a:ext cx="1785950" cy="785818"/>
          </a:xfrm>
          <a:prstGeom prst="leftArrow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500570"/>
            <a:ext cx="8183880" cy="1551626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Грузовые автомобили </a:t>
            </a:r>
            <a:r>
              <a:rPr lang="ru-RU" dirty="0" smtClean="0"/>
              <a:t>предназначены для перевозки грузов.</a:t>
            </a:r>
            <a:endParaRPr lang="ru-RU" dirty="0"/>
          </a:p>
        </p:txBody>
      </p:sp>
      <p:pic>
        <p:nvPicPr>
          <p:cNvPr id="4" name="Содержимое 3" descr="img323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805" y="530225"/>
            <a:ext cx="7278428" cy="354171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636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ЛЕГКОВЫЕ АВТОМОБИЛИ </a:t>
            </a:r>
            <a:r>
              <a:rPr lang="ru-RU" sz="3200" dirty="0" smtClean="0"/>
              <a:t>ПЕРЕВОЗЯТ ПАССАЖИРОВ.</a:t>
            </a:r>
            <a:endParaRPr lang="ru-RU" sz="3200" dirty="0"/>
          </a:p>
        </p:txBody>
      </p:sp>
      <p:pic>
        <p:nvPicPr>
          <p:cNvPr id="6" name="Содержимое 5" descr="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714356"/>
            <a:ext cx="2214578" cy="1643074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 descr="P10605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2786058"/>
            <a:ext cx="2143140" cy="149542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Рисунок 7" descr="vw_1024x768_3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46" y="571480"/>
            <a:ext cx="2786082" cy="178595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" name="Рисунок 8" descr="vw_1024x768_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2786058"/>
            <a:ext cx="2214568" cy="1428760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0" name="Рисунок 9" descr="volvoc7004_1024x76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678" y="642918"/>
            <a:ext cx="2286016" cy="16430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 descr="porschecarreragX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678" y="2786058"/>
            <a:ext cx="2286016" cy="145732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4459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</a:rPr>
              <a:t>Автобусы </a:t>
            </a:r>
            <a:r>
              <a:rPr lang="ru-RU" sz="3200" dirty="0" smtClean="0"/>
              <a:t>служат для перевозки большого количества </a:t>
            </a:r>
            <a:r>
              <a:rPr lang="ru-RU" sz="3200" dirty="0" err="1" smtClean="0"/>
              <a:t>пассажиров.Они</a:t>
            </a:r>
            <a:r>
              <a:rPr lang="ru-RU" sz="3200" dirty="0" smtClean="0"/>
              <a:t> могут быть городскими, междугородними, экскурсионными.</a:t>
            </a:r>
            <a:endParaRPr lang="ru-RU" sz="3200" dirty="0"/>
          </a:p>
        </p:txBody>
      </p:sp>
      <p:pic>
        <p:nvPicPr>
          <p:cNvPr id="4" name="Содержимое 3" descr="img466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642910" y="285728"/>
            <a:ext cx="8183562" cy="38896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4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2428868"/>
            <a:ext cx="4160520" cy="248165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517354"/>
          </a:xfrm>
        </p:spPr>
        <p:txBody>
          <a:bodyPr>
            <a:no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</a:rPr>
              <a:t>Трамваи, троллейбусы, метро </a:t>
            </a:r>
            <a:r>
              <a:rPr lang="ru-RU" sz="2400" dirty="0" smtClean="0"/>
              <a:t>относятся к городскому общественному транспорту, который для движения использует электрический ток.</a:t>
            </a:r>
            <a:endParaRPr lang="ru-RU" sz="2400" dirty="0"/>
          </a:p>
        </p:txBody>
      </p:sp>
      <p:pic>
        <p:nvPicPr>
          <p:cNvPr id="5" name="Содержимое 4" descr="img476.gif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V="1">
            <a:off x="500034" y="0"/>
            <a:ext cx="3854448" cy="2643206"/>
          </a:xfrm>
          <a:scene3d>
            <a:camera prst="obliqueBottomRight"/>
            <a:lightRig rig="threePt" dir="t"/>
          </a:scene3d>
        </p:spPr>
      </p:pic>
      <p:pic>
        <p:nvPicPr>
          <p:cNvPr id="7" name="Рисунок 6" descr="img46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929058" y="0"/>
            <a:ext cx="4857752" cy="29289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517354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FF0000"/>
                </a:solidFill>
              </a:rPr>
              <a:t>Мотоциклы и мотороллеры </a:t>
            </a:r>
            <a:r>
              <a:rPr lang="ru-RU" sz="2800" dirty="0" smtClean="0"/>
              <a:t>служат для перевозки пассажиров и небольшого количества грузов. Маленькие мотороллеры называют </a:t>
            </a:r>
            <a:r>
              <a:rPr lang="ru-RU" sz="2800" i="1" dirty="0" err="1" smtClean="0">
                <a:solidFill>
                  <a:srgbClr val="FF0000"/>
                </a:solidFill>
              </a:rPr>
              <a:t>мокики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Содержимое 3" descr="35-10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785794"/>
            <a:ext cx="2143140" cy="142399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 descr="37-1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785794"/>
            <a:ext cx="2357454" cy="142399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 descr="0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785794"/>
            <a:ext cx="1714502" cy="142876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Рисунок 6" descr="39-10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2500306"/>
            <a:ext cx="2500330" cy="1785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 descr="F650C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2428868"/>
            <a:ext cx="2714644" cy="17859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482</TotalTime>
  <Words>619</Words>
  <Application>Microsoft Office PowerPoint</Application>
  <PresentationFormat>Экран (4:3)</PresentationFormat>
  <Paragraphs>129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Аспект</vt:lpstr>
      <vt:lpstr>Правила  дорожного  движения</vt:lpstr>
      <vt:lpstr>Слайд 2</vt:lpstr>
      <vt:lpstr>Слайд 3</vt:lpstr>
      <vt:lpstr>К специальным автомобилям относятся пожарные автомобили, автомобили скорой помощи, милицейские, автокраны и т.д.</vt:lpstr>
      <vt:lpstr>Грузовые автомобили предназначены для перевозки грузов.</vt:lpstr>
      <vt:lpstr>ЛЕГКОВЫЕ АВТОМОБИЛИ ПЕРЕВОЗЯТ ПАССАЖИРОВ.</vt:lpstr>
      <vt:lpstr>Автобусы служат для перевозки большого количества пассажиров.Они могут быть городскими, междугородними, экскурсионными.</vt:lpstr>
      <vt:lpstr>Трамваи, троллейбусы, метро относятся к городскому общественному транспорту, который для движения использует электрический ток.</vt:lpstr>
      <vt:lpstr>Мотоциклы и мотороллеры служат для перевозки пассажиров и небольшого количества грузов. Маленькие мотороллеры называют мокики.</vt:lpstr>
      <vt:lpstr>Тракторы используют в сельском хозяйстве и для буксирования прицепов.</vt:lpstr>
      <vt:lpstr>К самоходным машинам относятся грейдеры, бульдозеры и другие, которые используются при строительстве и ремонте дорог и других объектов.</vt:lpstr>
      <vt:lpstr>Велосипеды приводятся в движение мускульной силой человека.</vt:lpstr>
      <vt:lpstr>У гужевых повозок в качестве тягловой силы используют лошадей, быков, волов.</vt:lpstr>
      <vt:lpstr>К транспортным средствам можно отнести также животных – верблюдов, яков, ослов, а в некоторых странах – слонов.</vt:lpstr>
      <vt:lpstr>ВАЗ - 2101</vt:lpstr>
      <vt:lpstr>ВАЗ - 2104</vt:lpstr>
      <vt:lpstr>ВАЗ - 2105</vt:lpstr>
      <vt:lpstr>Волга</vt:lpstr>
      <vt:lpstr>Нива</vt:lpstr>
      <vt:lpstr>Ока</vt:lpstr>
      <vt:lpstr>Москвич 427</vt:lpstr>
      <vt:lpstr>Камаз</vt:lpstr>
      <vt:lpstr>ЗиЛ</vt:lpstr>
      <vt:lpstr>Газель</vt:lpstr>
      <vt:lpstr>УАЗ</vt:lpstr>
      <vt:lpstr>Бульдозер</vt:lpstr>
      <vt:lpstr>Троллейбус</vt:lpstr>
      <vt:lpstr>Велосипед</vt:lpstr>
      <vt:lpstr>Мотоцикл</vt:lpstr>
      <vt:lpstr>Грузовик</vt:lpstr>
      <vt:lpstr>Трамвай</vt:lpstr>
      <vt:lpstr>Экскаватор</vt:lpstr>
      <vt:lpstr>Снегоуборочная машина</vt:lpstr>
      <vt:lpstr>Автомобили</vt:lpstr>
      <vt:lpstr>Автобус</vt:lpstr>
      <vt:lpstr>Метро</vt:lpstr>
      <vt:lpstr>Трактор</vt:lpstr>
      <vt:lpstr>Пожарная машина</vt:lpstr>
      <vt:lpstr>Комбайн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дорожного движения</dc:title>
  <dc:creator>IRBIS</dc:creator>
  <cp:lastModifiedBy>К104</cp:lastModifiedBy>
  <cp:revision>54</cp:revision>
  <dcterms:created xsi:type="dcterms:W3CDTF">2010-04-27T14:32:00Z</dcterms:created>
  <dcterms:modified xsi:type="dcterms:W3CDTF">2010-05-13T12:46:39Z</dcterms:modified>
</cp:coreProperties>
</file>